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3" r:id="rId1"/>
  </p:sldMasterIdLst>
  <p:notesMasterIdLst>
    <p:notesMasterId r:id="rId42"/>
  </p:notesMasterIdLst>
  <p:handoutMasterIdLst>
    <p:handoutMasterId r:id="rId43"/>
  </p:handoutMasterIdLst>
  <p:sldIdLst>
    <p:sldId id="256" r:id="rId2"/>
    <p:sldId id="323" r:id="rId3"/>
    <p:sldId id="304" r:id="rId4"/>
    <p:sldId id="324" r:id="rId5"/>
    <p:sldId id="325" r:id="rId6"/>
    <p:sldId id="318" r:id="rId7"/>
    <p:sldId id="332" r:id="rId8"/>
    <p:sldId id="321" r:id="rId9"/>
    <p:sldId id="333" r:id="rId10"/>
    <p:sldId id="303" r:id="rId11"/>
    <p:sldId id="320" r:id="rId12"/>
    <p:sldId id="301" r:id="rId13"/>
    <p:sldId id="331" r:id="rId14"/>
    <p:sldId id="306" r:id="rId15"/>
    <p:sldId id="308" r:id="rId16"/>
    <p:sldId id="322" r:id="rId17"/>
    <p:sldId id="326" r:id="rId18"/>
    <p:sldId id="327" r:id="rId19"/>
    <p:sldId id="298" r:id="rId20"/>
    <p:sldId id="295" r:id="rId21"/>
    <p:sldId id="294" r:id="rId22"/>
    <p:sldId id="798" r:id="rId23"/>
    <p:sldId id="297" r:id="rId24"/>
    <p:sldId id="335" r:id="rId25"/>
    <p:sldId id="334" r:id="rId26"/>
    <p:sldId id="802" r:id="rId27"/>
    <p:sldId id="310" r:id="rId28"/>
    <p:sldId id="311" r:id="rId29"/>
    <p:sldId id="305" r:id="rId30"/>
    <p:sldId id="800" r:id="rId31"/>
    <p:sldId id="801" r:id="rId32"/>
    <p:sldId id="299" r:id="rId33"/>
    <p:sldId id="330" r:id="rId34"/>
    <p:sldId id="797" r:id="rId35"/>
    <p:sldId id="329" r:id="rId36"/>
    <p:sldId id="314" r:id="rId37"/>
    <p:sldId id="799" r:id="rId38"/>
    <p:sldId id="276" r:id="rId39"/>
    <p:sldId id="296" r:id="rId40"/>
    <p:sldId id="307" r:id="rId41"/>
  </p:sldIdLst>
  <p:sldSz cx="12188825" cy="6858000"/>
  <p:notesSz cx="6934200" cy="92329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1pPr>
    <a:lvl2pPr marL="609468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2pPr>
    <a:lvl3pPr marL="1218936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3pPr>
    <a:lvl4pPr marL="1828404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4pPr>
    <a:lvl5pPr marL="2437872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5pPr>
    <a:lvl6pPr marL="3047340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6pPr>
    <a:lvl7pPr marL="3656808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7pPr>
    <a:lvl8pPr marL="4266275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8pPr>
    <a:lvl9pPr marL="4875744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4" userDrawn="1">
          <p15:clr>
            <a:srgbClr val="A4A3A4"/>
          </p15:clr>
        </p15:guide>
        <p15:guide id="2" pos="46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tcalfe, Jamie" initials="JGM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A"/>
    <a:srgbClr val="B3F200"/>
    <a:srgbClr val="F8F8F8"/>
    <a:srgbClr val="FF9B9B"/>
    <a:srgbClr val="FBBE4F"/>
    <a:srgbClr val="CACACA"/>
    <a:srgbClr val="EAEAEA"/>
    <a:srgbClr val="FFFF99"/>
    <a:srgbClr val="FF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2" autoAdjust="0"/>
    <p:restoredTop sz="90700" autoAdjust="0"/>
  </p:normalViewPr>
  <p:slideViewPr>
    <p:cSldViewPr snapToGrid="0">
      <p:cViewPr varScale="1">
        <p:scale>
          <a:sx n="103" d="100"/>
          <a:sy n="103" d="100"/>
        </p:scale>
        <p:origin x="456" y="191"/>
      </p:cViewPr>
      <p:guideLst>
        <p:guide orient="horz" pos="3744"/>
        <p:guide pos="46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556" y="90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1" descr="BKG-12x-Rules.jpg"/>
          <p:cNvPicPr>
            <a:picLocks noChangeAspect="1"/>
          </p:cNvPicPr>
          <p:nvPr/>
        </p:nvPicPr>
        <p:blipFill>
          <a:blip r:embed="rId2"/>
          <a:srcRect l="24028" t="92223"/>
          <a:stretch>
            <a:fillRect/>
          </a:stretch>
        </p:blipFill>
        <p:spPr bwMode="auto">
          <a:xfrm>
            <a:off x="0" y="8698766"/>
            <a:ext cx="6934200" cy="534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8764" y="495983"/>
            <a:ext cx="3005983" cy="23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92" tIns="46396" rIns="92792" bIns="46396" numCol="1" anchor="t" anchorCtr="0" compatLnSpc="1">
            <a:prstTxWarp prst="textNoShape">
              <a:avLst/>
            </a:prstTxWarp>
          </a:bodyPr>
          <a:lstStyle>
            <a:lvl1pPr defTabSz="928027">
              <a:defRPr sz="1000">
                <a:ea typeface="+mn-ea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grpSp>
        <p:nvGrpSpPr>
          <p:cNvPr id="76807" name="Group 25"/>
          <p:cNvGrpSpPr>
            <a:grpSpLocks/>
          </p:cNvGrpSpPr>
          <p:nvPr/>
        </p:nvGrpSpPr>
        <p:grpSpPr bwMode="auto">
          <a:xfrm>
            <a:off x="3375194" y="8892709"/>
            <a:ext cx="2446619" cy="327475"/>
            <a:chOff x="2445" y="4095"/>
            <a:chExt cx="1524" cy="204"/>
          </a:xfrm>
        </p:grpSpPr>
        <p:sp>
          <p:nvSpPr>
            <p:cNvPr id="65562" name="Text Box 26"/>
            <p:cNvSpPr txBox="1">
              <a:spLocks noChangeArrowheads="1"/>
            </p:cNvSpPr>
            <p:nvPr userDrawn="1"/>
          </p:nvSpPr>
          <p:spPr bwMode="auto">
            <a:xfrm>
              <a:off x="2445" y="4095"/>
              <a:ext cx="15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382" tIns="46191" rIns="92382" bIns="46191">
              <a:spAutoFit/>
            </a:bodyPr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700" dirty="0">
                  <a:solidFill>
                    <a:schemeClr val="bg2"/>
                  </a:solidFill>
                </a:rPr>
                <a:t>© 2014 Mentor Graphics Corp. Company Confidential</a:t>
              </a:r>
            </a:p>
          </p:txBody>
        </p:sp>
        <p:sp>
          <p:nvSpPr>
            <p:cNvPr id="1046" name="Text Box 22"/>
            <p:cNvSpPr txBox="1">
              <a:spLocks noChangeArrowheads="1"/>
            </p:cNvSpPr>
            <p:nvPr userDrawn="1"/>
          </p:nvSpPr>
          <p:spPr bwMode="auto">
            <a:xfrm>
              <a:off x="2448" y="4164"/>
              <a:ext cx="912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382" tIns="46191" rIns="230955" bIns="46191"/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800" b="1">
                  <a:solidFill>
                    <a:schemeClr val="bg2"/>
                  </a:solidFill>
                  <a:cs typeface="ＭＳ Ｐゴシック" pitchFamily="-112" charset="-128"/>
                </a:rPr>
                <a:t>www.mentor.com</a:t>
              </a: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2"/>
          </p:nvPr>
        </p:nvSpPr>
        <p:spPr>
          <a:xfrm>
            <a:off x="462702" y="8993327"/>
            <a:ext cx="2966368" cy="238071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l">
              <a:defRPr sz="1200"/>
            </a:lvl1pPr>
          </a:lstStyle>
          <a:p>
            <a:pPr defTabSz="928027">
              <a:defRPr/>
            </a:pPr>
            <a:r>
              <a:rPr lang="en-US" sz="800" dirty="0">
                <a:solidFill>
                  <a:srgbClr val="000000"/>
                </a:solidFill>
              </a:rPr>
              <a:t>Your Initials, Presentation Title, Month Year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"/>
          </p:nvPr>
        </p:nvSpPr>
        <p:spPr>
          <a:xfrm>
            <a:off x="0" y="8993327"/>
            <a:ext cx="462500" cy="238071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r">
              <a:defRPr sz="1200"/>
            </a:lvl1pPr>
          </a:lstStyle>
          <a:p>
            <a:pPr algn="ctr"/>
            <a:fld id="{D2BC424D-003F-4F60-9028-6437F3764404}" type="slidenum">
              <a:rPr lang="en-US" sz="800"/>
              <a:pPr algn="ctr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102461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463550"/>
            <a:ext cx="5534025" cy="3114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4054" y="3616539"/>
            <a:ext cx="5546092" cy="499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92" tIns="46396" rIns="92792" bIns="46396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083510" y="6694172"/>
            <a:ext cx="4622271" cy="23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92" tIns="46396" rIns="92792" bIns="46396"/>
          <a:lstStyle/>
          <a:p>
            <a:pPr algn="r" defTabSz="928027" eaLnBrk="0" hangingPunct="0">
              <a:defRPr/>
            </a:pPr>
            <a:endParaRPr lang="en-US" sz="800">
              <a:solidFill>
                <a:srgbClr val="7F7F7F"/>
              </a:solidFill>
              <a:cs typeface="ＭＳ Ｐゴシック" pitchFamily="-112" charset="-128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4083510" y="6694172"/>
            <a:ext cx="4622271" cy="23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92" tIns="46396" rIns="92792" bIns="46396"/>
          <a:lstStyle/>
          <a:p>
            <a:pPr algn="r" defTabSz="928027" eaLnBrk="0" hangingPunct="0">
              <a:defRPr/>
            </a:pPr>
            <a:endParaRPr lang="en-US" sz="800">
              <a:solidFill>
                <a:srgbClr val="7F7F7F"/>
              </a:solidFill>
              <a:cs typeface="ＭＳ Ｐゴシック" pitchFamily="-112" charset="-128"/>
            </a:endParaRPr>
          </a:p>
        </p:txBody>
      </p:sp>
      <p:pic>
        <p:nvPicPr>
          <p:cNvPr id="59400" name="Picture 17" descr="bar a shor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130" y="8883169"/>
            <a:ext cx="3429070" cy="1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402" name="Group 24"/>
          <p:cNvGrpSpPr>
            <a:grpSpLocks/>
          </p:cNvGrpSpPr>
          <p:nvPr/>
        </p:nvGrpSpPr>
        <p:grpSpPr bwMode="auto">
          <a:xfrm>
            <a:off x="3375194" y="8892709"/>
            <a:ext cx="2446619" cy="327475"/>
            <a:chOff x="2445" y="4095"/>
            <a:chExt cx="1524" cy="204"/>
          </a:xfrm>
        </p:grpSpPr>
        <p:sp>
          <p:nvSpPr>
            <p:cNvPr id="67609" name="Text Box 25"/>
            <p:cNvSpPr txBox="1">
              <a:spLocks noChangeArrowheads="1"/>
            </p:cNvSpPr>
            <p:nvPr userDrawn="1"/>
          </p:nvSpPr>
          <p:spPr bwMode="auto">
            <a:xfrm>
              <a:off x="2445" y="4095"/>
              <a:ext cx="15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382" tIns="46191" rIns="92382" bIns="46191">
              <a:spAutoFit/>
            </a:bodyPr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700" dirty="0">
                  <a:solidFill>
                    <a:schemeClr val="bg2"/>
                  </a:solidFill>
                </a:rPr>
                <a:t>©  Mentor Graphics Corp. Company Confidential</a:t>
              </a:r>
            </a:p>
          </p:txBody>
        </p:sp>
        <p:sp>
          <p:nvSpPr>
            <p:cNvPr id="1046" name="Text Box 22"/>
            <p:cNvSpPr txBox="1">
              <a:spLocks noChangeArrowheads="1"/>
            </p:cNvSpPr>
            <p:nvPr userDrawn="1"/>
          </p:nvSpPr>
          <p:spPr bwMode="auto">
            <a:xfrm>
              <a:off x="2448" y="4164"/>
              <a:ext cx="912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382" tIns="46191" rIns="230955" bIns="46191"/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800" b="1">
                  <a:solidFill>
                    <a:schemeClr val="bg2"/>
                  </a:solidFill>
                  <a:cs typeface="ＭＳ Ｐゴシック" pitchFamily="-112" charset="-128"/>
                </a:rPr>
                <a:t>www.mentor.com</a:t>
              </a:r>
            </a:p>
          </p:txBody>
        </p:sp>
      </p:grpSp>
      <p:pic>
        <p:nvPicPr>
          <p:cNvPr id="59403" name="Picture 12" descr="MGC-Logo_Black-7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4750" y="8964243"/>
            <a:ext cx="709900" cy="23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1" y="9000652"/>
            <a:ext cx="465491" cy="230747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ctr">
              <a:defRPr sz="800"/>
            </a:lvl1pPr>
          </a:lstStyle>
          <a:p>
            <a:fld id="{4EF60D13-6827-4DE5-BBDB-189D9C1C9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60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04735" rtl="0" eaLnBrk="0" fontAlgn="base" hangingPunct="0">
      <a:spcBef>
        <a:spcPct val="30000"/>
      </a:spcBef>
      <a:spcAft>
        <a:spcPct val="0"/>
      </a:spcAft>
      <a:defRPr sz="1600" kern="1200" baseline="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1pPr>
    <a:lvl2pPr marL="39149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2pPr>
    <a:lvl3pPr marL="848599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3pPr>
    <a:lvl4pPr marL="1305701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4pPr>
    <a:lvl5pPr marL="176280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5pPr>
    <a:lvl6pPr marL="3047340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42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1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17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95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65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11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92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11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71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1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07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0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62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26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27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67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13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07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40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7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56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0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64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53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75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43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35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1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0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01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7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77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63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5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1AFF8442-6A47-C542-A5D4-C6AB1F377E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5" y="365"/>
            <a:ext cx="12187276" cy="68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573" y="4139291"/>
            <a:ext cx="647494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6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4412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7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573" y="5907600"/>
            <a:ext cx="647494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noProof="0" dirty="0"/>
              <a:t>Where today meets tomorrow.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573" y="5907600"/>
            <a:ext cx="3308939" cy="324000"/>
          </a:xfrm>
        </p:spPr>
        <p:txBody>
          <a:bodyPr lIns="216000" tIns="90000" rIns="0" bIns="46800"/>
          <a:lstStyle>
            <a:lvl1pPr marL="0" marR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999" b="1"/>
            </a:lvl1pPr>
            <a:lvl2pPr marL="1587" indent="0">
              <a:buNone/>
              <a:defRPr/>
            </a:lvl2pPr>
          </a:lstStyle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2020</a:t>
            </a:r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859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4412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7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auto">
          <a:xfrm>
            <a:off x="626573" y="4569991"/>
            <a:ext cx="6474940" cy="1661923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6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Section Header title</a:t>
            </a:r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439998"/>
            <a:ext cx="12188825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595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1327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7537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40400" y="1439998"/>
            <a:ext cx="6448425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6868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" y="1478099"/>
            <a:ext cx="6096000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6094412" y="1478099"/>
            <a:ext cx="6096000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1394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edd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" y="1381913"/>
            <a:ext cx="2997461" cy="4885283"/>
          </a:xfrm>
        </p:spPr>
        <p:txBody>
          <a:bodyPr lIns="182880" rIns="182880"/>
          <a:lstStyle>
            <a:lvl1pPr marL="182880" indent="-182880">
              <a:spcBef>
                <a:spcPts val="200"/>
              </a:spcBef>
              <a:buClr>
                <a:srgbClr val="00646E"/>
              </a:buClr>
              <a:buSzPct val="100000"/>
              <a:buFont typeface="+mj-lt"/>
              <a:buAutoNum type="arabicPeriod"/>
              <a:defRPr sz="800"/>
            </a:lvl1pPr>
            <a:lvl2pPr marL="365760" indent="-182880">
              <a:buFont typeface="+mj-lt"/>
              <a:buAutoNum type="alphaLcParenR"/>
              <a:defRPr sz="700"/>
            </a:lvl2pPr>
            <a:lvl3pPr marL="548640" indent="-182880">
              <a:buSzPct val="80000"/>
              <a:buFont typeface="+mj-lt"/>
              <a:buAutoNum type="romanLcPeriod"/>
              <a:defRPr sz="600"/>
            </a:lvl3pPr>
            <a:lvl4pPr marL="1255713" indent="-179388">
              <a:buFont typeface="Arial" panose="020B0604020202020204" pitchFamily="34" charset="0"/>
              <a:buChar char="•"/>
              <a:defRPr sz="1100"/>
            </a:lvl4pPr>
            <a:lvl5pPr marL="1597025" indent="-153988">
              <a:buFont typeface="Arial" panose="020B0604020202020204" pitchFamily="34" charset="0"/>
              <a:buChar char="•"/>
              <a:defRPr sz="10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idx="10"/>
          </p:nvPr>
        </p:nvSpPr>
        <p:spPr>
          <a:xfrm>
            <a:off x="3107466" y="1381913"/>
            <a:ext cx="8971355" cy="50463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3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055" y="1414800"/>
            <a:ext cx="5469101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3431" y="1414800"/>
            <a:ext cx="546434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© Siemens 2021 | HyperLynx for Serial Channel Design and Verification | Siemens Digital Industries Software | Where today meets tomorrow.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2418" y="6418800"/>
            <a:ext cx="11517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9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26" Type="http://schemas.openxmlformats.org/officeDocument/2006/relationships/tags" Target="../tags/tag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3.xml"/><Relationship Id="rId34" Type="http://schemas.openxmlformats.org/officeDocument/2006/relationships/tags" Target="../tags/tag26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5" Type="http://schemas.openxmlformats.org/officeDocument/2006/relationships/tags" Target="../tags/tag17.xml"/><Relationship Id="rId33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29" Type="http://schemas.openxmlformats.org/officeDocument/2006/relationships/tags" Target="../tags/tag2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24" Type="http://schemas.openxmlformats.org/officeDocument/2006/relationships/tags" Target="../tags/tag16.xml"/><Relationship Id="rId32" Type="http://schemas.openxmlformats.org/officeDocument/2006/relationships/tags" Target="../tags/tag24.xml"/><Relationship Id="rId37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28" Type="http://schemas.openxmlformats.org/officeDocument/2006/relationships/tags" Target="../tags/tag20.xml"/><Relationship Id="rId36" Type="http://schemas.openxmlformats.org/officeDocument/2006/relationships/tags" Target="../tags/tag28.xml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31" Type="http://schemas.openxmlformats.org/officeDocument/2006/relationships/tags" Target="../tags/tag2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tags" Target="../tags/tag6.xml"/><Relationship Id="rId22" Type="http://schemas.openxmlformats.org/officeDocument/2006/relationships/tags" Target="../tags/tag14.xml"/><Relationship Id="rId27" Type="http://schemas.openxmlformats.org/officeDocument/2006/relationships/tags" Target="../tags/tag19.xml"/><Relationship Id="rId30" Type="http://schemas.openxmlformats.org/officeDocument/2006/relationships/tags" Target="../tags/tag22.xml"/><Relationship Id="rId35" Type="http://schemas.openxmlformats.org/officeDocument/2006/relationships/tags" Target="../tags/tag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10"/>
            </p:custDataLst>
          </p:nvPr>
        </p:nvSpPr>
        <p:spPr bwMode="auto">
          <a:xfrm>
            <a:off x="0" y="-1"/>
            <a:ext cx="12188825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11"/>
            </p:custDataLst>
          </p:nvPr>
        </p:nvSpPr>
        <p:spPr bwMode="auto">
          <a:xfrm>
            <a:off x="72736" y="1443038"/>
            <a:ext cx="12032673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182880" rIns="457200" bIns="182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1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1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1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1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0" y="6200775"/>
            <a:ext cx="12188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5911" tIns="143888" rIns="3208693" bIns="0" anchor="ctr"/>
          <a:lstStyle/>
          <a:p>
            <a:r>
              <a:rPr lang="en-US" sz="999" b="1" noProof="0" dirty="0">
                <a:solidFill>
                  <a:srgbClr val="879BAA"/>
                </a:solidFill>
              </a:rPr>
              <a:t>Restricted © Siemens 2020</a:t>
            </a:r>
          </a:p>
        </p:txBody>
      </p:sp>
      <p:sp>
        <p:nvSpPr>
          <p:cNvPr id="65" name="cdtTextBox 11 Id18"/>
          <p:cNvSpPr txBox="1"/>
          <p:nvPr>
            <p:custDataLst>
              <p:tags r:id="rId36"/>
            </p:custDataLst>
          </p:nvPr>
        </p:nvSpPr>
        <p:spPr>
          <a:xfrm>
            <a:off x="0" y="6597650"/>
            <a:ext cx="1763907" cy="260350"/>
          </a:xfrm>
          <a:prstGeom prst="rect">
            <a:avLst/>
          </a:prstGeom>
          <a:noFill/>
        </p:spPr>
        <p:txBody>
          <a:bodyPr wrap="square" lIns="625911" tIns="0" rIns="0" bIns="11511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999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37"/>
            </p:custDataLst>
          </p:nvPr>
        </p:nvSpPr>
        <p:spPr>
          <a:xfrm>
            <a:off x="3784807" y="6597650"/>
            <a:ext cx="8404017" cy="260350"/>
          </a:xfrm>
          <a:prstGeom prst="rect">
            <a:avLst/>
          </a:prstGeom>
          <a:noFill/>
        </p:spPr>
        <p:txBody>
          <a:bodyPr wrap="square" lIns="0" tIns="0" rIns="482023" bIns="11511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Siemens</a:t>
            </a:r>
            <a:r>
              <a:rPr lang="en-US" sz="999" baseline="0" noProof="0" dirty="0">
                <a:solidFill>
                  <a:srgbClr val="000000"/>
                </a:solidFill>
              </a:rPr>
              <a:t> Digital Industries Software</a:t>
            </a:r>
            <a:endParaRPr lang="en-US" sz="999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  <p:sp>
        <p:nvSpPr>
          <p:cNvPr id="1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3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5pPr>
      <a:lvl6pPr marL="456834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6pPr>
      <a:lvl7pPr marL="913668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7pPr>
      <a:lvl8pPr marL="1370503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8pPr>
      <a:lvl9pPr marL="1827337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 sz="28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48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334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620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906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3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68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3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37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1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005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67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em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73" y="3433007"/>
            <a:ext cx="7386459" cy="2369489"/>
          </a:xfrm>
        </p:spPr>
        <p:txBody>
          <a:bodyPr/>
          <a:lstStyle/>
          <a:p>
            <a:r>
              <a:rPr lang="en-US" dirty="0" err="1"/>
              <a:t>Hyperlynx</a:t>
            </a:r>
            <a:r>
              <a:rPr lang="en-US" dirty="0"/>
              <a:t> SI modeling overview</a:t>
            </a:r>
            <a:br>
              <a:rPr lang="en-US" dirty="0"/>
            </a:br>
            <a:br>
              <a:rPr lang="en-US" sz="2198" b="0" dirty="0"/>
            </a:br>
            <a:r>
              <a:rPr lang="en-US" sz="2400" b="0" dirty="0"/>
              <a:t>Dmitry Vasilchenko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Where today meets tomorrow.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2022	</a:t>
            </a:r>
          </a:p>
        </p:txBody>
      </p:sp>
    </p:spTree>
    <p:extLst>
      <p:ext uri="{BB962C8B-B14F-4D97-AF65-F5344CB8AC3E}">
        <p14:creationId xmlns:p14="http://schemas.microsoft.com/office/powerpoint/2010/main" val="10709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0FD5-C1F1-4B5F-BBCD-6FBFD302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537"/>
            <a:ext cx="12188825" cy="59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4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3D models - 3D Area Manager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8127" y="973304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3D area manager automatically creates areas around via and pins using HLDRC script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9C36B-99B9-4C01-981D-1EEC190A9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0" y="1450842"/>
            <a:ext cx="11013167" cy="54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1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3D areas are solved in HLAS and exported to 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34CCE6-0C17-4C2A-821B-76ABB294D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8259" y="1300652"/>
            <a:ext cx="4971277" cy="4486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8940620-8914-4A5C-A52D-6ED1610D9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792687" y="1300652"/>
            <a:ext cx="3795104" cy="151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39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3D models -  Hybrid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83223"/>
            <a:ext cx="6854563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 PDN &amp; Channel Export Wizard to choose signal and power nets and solve it in HLAS.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Import solved s-parameter model(s) into </a:t>
            </a:r>
            <a:r>
              <a:rPr lang="en-US" sz="1800" dirty="0" err="1"/>
              <a:t>BoardSim</a:t>
            </a:r>
            <a:r>
              <a:rPr lang="en-US" sz="1800" dirty="0"/>
              <a:t>. It gets associated with signal nets using port information from s-parameter header.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Now all SI simulations use this 3D model instead of 2D whenever net is involved in simulation. </a:t>
            </a:r>
            <a:r>
              <a:rPr lang="en-US" sz="1400" dirty="0"/>
              <a:t>VX.2.12 supports mixes 2d and 3d models in one simulation (of cause without EM coupling between 2d and 3d sections)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Aggressors selected basing s-parameter coupling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E1EBA-2338-4CE2-B512-0C37686E9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050" y="1075763"/>
            <a:ext cx="4742270" cy="33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7A34B-1591-45C2-8E9F-544F03498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809" y="4473138"/>
            <a:ext cx="6785751" cy="24810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BC7CAA-F3D1-4DD7-BE26-20F617B6A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65" y="4296728"/>
            <a:ext cx="4210274" cy="17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2297-72F1-4662-904D-A7C34342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6" y="401231"/>
            <a:ext cx="119824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5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B6512-17EA-41BB-AB0D-B8200EC8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1" y="206125"/>
            <a:ext cx="8140463" cy="64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2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12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Interactive SI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Two flows: Oscilloscope and </a:t>
            </a:r>
            <a:r>
              <a:rPr lang="en-US" sz="1800" dirty="0" err="1"/>
              <a:t>EZwave</a:t>
            </a:r>
            <a:endParaRPr lang="en-US" sz="1800" dirty="0"/>
          </a:p>
          <a:p>
            <a:pPr marL="1031875" lvl="1" indent="-342900"/>
            <a:r>
              <a:rPr lang="en-US" sz="1400" dirty="0"/>
              <a:t>Traditionally, HL customers prefer Oscilloscope. </a:t>
            </a:r>
          </a:p>
          <a:p>
            <a:pPr marL="1031875" lvl="1" indent="-342900"/>
            <a:r>
              <a:rPr lang="en-US" sz="1400" dirty="0" err="1"/>
              <a:t>EZwave</a:t>
            </a:r>
            <a:r>
              <a:rPr lang="en-US" sz="1400" dirty="0"/>
              <a:t> is more complex but powerful. It supports many views with annotations, includes waveform calculator, handles huge waveforms. </a:t>
            </a:r>
          </a:p>
          <a:p>
            <a:pPr marL="1373188" lvl="2" indent="-342900"/>
            <a:r>
              <a:rPr lang="en-US" sz="1000" dirty="0"/>
              <a:t>Though all these features are overkill if all you do is comparing RX waveforms for two consecutive simulations.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r>
              <a:rPr lang="en-US" sz="1800" dirty="0"/>
              <a:t> with measurements </a:t>
            </a:r>
          </a:p>
          <a:p>
            <a:pPr marL="1031875" lvl="1" indent="-342900"/>
            <a:r>
              <a:rPr lang="en-US" sz="1400" dirty="0"/>
              <a:t>Performs Timing/SI/Crosstalk measurements for selected signal. Works in </a:t>
            </a:r>
            <a:r>
              <a:rPr lang="en-US" sz="1400" dirty="0" err="1"/>
              <a:t>BoardSim</a:t>
            </a:r>
            <a:r>
              <a:rPr lang="en-US" sz="1400" dirty="0"/>
              <a:t> and </a:t>
            </a:r>
            <a:r>
              <a:rPr lang="en-US" sz="1400" dirty="0" err="1"/>
              <a:t>LineSim</a:t>
            </a:r>
            <a:r>
              <a:rPr lang="en-US" sz="1400" dirty="0"/>
              <a:t>. </a:t>
            </a:r>
          </a:p>
          <a:p>
            <a:pPr marL="1031875" lvl="1" indent="-342900"/>
            <a:r>
              <a:rPr lang="en-US" sz="1400" dirty="0"/>
              <a:t>Essentially, it’s ancestor of General Batch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Interactive DDR5 simulation</a:t>
            </a:r>
          </a:p>
          <a:p>
            <a:pPr marL="1031875" lvl="1" indent="-342900"/>
            <a:r>
              <a:rPr lang="en-US" sz="1400" dirty="0"/>
              <a:t>Run complex DDR5 data lane simulation interactively to prepare, assess and debug batch ddr5 simulations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840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batch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General Batch Wizard</a:t>
            </a:r>
          </a:p>
          <a:p>
            <a:pPr marL="1031875" lvl="1" indent="-342900"/>
            <a:r>
              <a:rPr lang="en-US" sz="1400" dirty="0"/>
              <a:t>For low data rate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Pulse Respond Wizard</a:t>
            </a:r>
          </a:p>
          <a:p>
            <a:pPr marL="1031875" lvl="1" indent="-342900"/>
            <a:r>
              <a:rPr lang="en-US" sz="1400" dirty="0"/>
              <a:t>Quick assess channel’s quality from RX pulse response basing o ISI/crosstalk metrics. Simple setup, no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DDRx</a:t>
            </a:r>
            <a:r>
              <a:rPr lang="en-US" sz="1800" dirty="0"/>
              <a:t> Wizard</a:t>
            </a:r>
          </a:p>
          <a:p>
            <a:pPr marL="1031875" lvl="1" indent="-342900"/>
            <a:r>
              <a:rPr lang="en-US" sz="1400" dirty="0"/>
              <a:t>Setup and analyze </a:t>
            </a:r>
            <a:r>
              <a:rPr lang="en-US" sz="1400" dirty="0" err="1"/>
              <a:t>DDRx</a:t>
            </a:r>
            <a:r>
              <a:rPr lang="en-US" sz="1400" dirty="0"/>
              <a:t> memory interface</a:t>
            </a:r>
          </a:p>
          <a:p>
            <a:pPr marL="1031875" lvl="1" indent="-342900"/>
            <a:r>
              <a:rPr lang="en-US" sz="1400" dirty="0"/>
              <a:t>Inside it runs multibit SI simulations for clock, address, strobe and data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SerDes Wizard</a:t>
            </a:r>
          </a:p>
          <a:p>
            <a:pPr marL="1031875" lvl="1" indent="-342900"/>
            <a:r>
              <a:rPr lang="en-US" sz="1400" dirty="0"/>
              <a:t>Check differential channel(s) for compliance with serial link protocols: PCIE, USB, </a:t>
            </a:r>
          </a:p>
          <a:p>
            <a:pPr marL="1031875" lvl="1" indent="-342900"/>
            <a:r>
              <a:rPr lang="en-US" sz="1400" dirty="0"/>
              <a:t>Includes functions of deprecated </a:t>
            </a:r>
            <a:r>
              <a:rPr lang="en-US" sz="1400" dirty="0" err="1"/>
              <a:t>FastEye</a:t>
            </a:r>
            <a:r>
              <a:rPr lang="en-US" sz="1400" dirty="0"/>
              <a:t> Wizard</a:t>
            </a:r>
          </a:p>
          <a:p>
            <a:pPr lvl="1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343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concerns for different data 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168A7F-C9CE-44B9-9411-4FBB3501D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550" y="1203158"/>
            <a:ext cx="10039723" cy="50782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239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 err="1"/>
              <a:t>BoardSim</a:t>
            </a:r>
            <a:r>
              <a:rPr lang="en-US" sz="2400" dirty="0"/>
              <a:t> SI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1045"/>
            <a:ext cx="12188825" cy="4485799"/>
          </a:xfrm>
        </p:spPr>
        <p:txBody>
          <a:bodyPr>
            <a:normAutofit/>
          </a:bodyPr>
          <a:lstStyle/>
          <a:p>
            <a:r>
              <a:rPr lang="en-US" sz="1800" dirty="0"/>
              <a:t>Trace Modeler builds </a:t>
            </a:r>
            <a:r>
              <a:rPr lang="en-US" sz="1800" dirty="0" err="1"/>
              <a:t>crossections</a:t>
            </a:r>
            <a:r>
              <a:rPr lang="en-US" sz="1800" dirty="0"/>
              <a:t>, accounts for area fills, finds coupled nets</a:t>
            </a:r>
          </a:p>
          <a:p>
            <a:r>
              <a:rPr lang="en-US" sz="1800" dirty="0"/>
              <a:t>Via Modeler runs for vias/pins</a:t>
            </a:r>
          </a:p>
          <a:p>
            <a:r>
              <a:rPr lang="en-US" sz="1800" dirty="0"/>
              <a:t>IBIS models for devices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9487E-AE5A-43B9-B9DA-BAD2DE52A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78" y="1801350"/>
            <a:ext cx="4699242" cy="3435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A2B5D5-D80D-49C4-9FD7-25F59DF5A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283" y="1717129"/>
            <a:ext cx="2388946" cy="15932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15DD20-7CE0-4BEA-9085-A720DB25330D}"/>
              </a:ext>
            </a:extLst>
          </p:cNvPr>
          <p:cNvCxnSpPr>
            <a:cxnSpLocks/>
          </p:cNvCxnSpPr>
          <p:nvPr/>
        </p:nvCxnSpPr>
        <p:spPr>
          <a:xfrm flipH="1">
            <a:off x="5981415" y="2177851"/>
            <a:ext cx="4468871" cy="46867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C6EBDA4-027A-4230-9D79-CEB3FE18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63" y="2365610"/>
            <a:ext cx="1663276" cy="1518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C5E310-D47C-4966-97A8-0299B8A6C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76" y="3896301"/>
            <a:ext cx="1373700" cy="151054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B361C-DE42-4C41-8352-C8143D7C15AE}"/>
              </a:ext>
            </a:extLst>
          </p:cNvPr>
          <p:cNvCxnSpPr>
            <a:cxnSpLocks/>
          </p:cNvCxnSpPr>
          <p:nvPr/>
        </p:nvCxnSpPr>
        <p:spPr>
          <a:xfrm>
            <a:off x="3719945" y="2937101"/>
            <a:ext cx="2961410" cy="1877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27C44-D4CC-4233-A58A-AB486CE49225}"/>
              </a:ext>
            </a:extLst>
          </p:cNvPr>
          <p:cNvCxnSpPr>
            <a:cxnSpLocks/>
          </p:cNvCxnSpPr>
          <p:nvPr/>
        </p:nvCxnSpPr>
        <p:spPr>
          <a:xfrm flipV="1">
            <a:off x="3888127" y="4304343"/>
            <a:ext cx="4412569" cy="2367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D483F5D-47E9-40F9-BB26-FD85BBDC0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5593" y="3600905"/>
            <a:ext cx="2190750" cy="19240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083DD9-6E82-4767-9A9A-075329329A5F}"/>
              </a:ext>
            </a:extLst>
          </p:cNvPr>
          <p:cNvCxnSpPr>
            <a:cxnSpLocks/>
          </p:cNvCxnSpPr>
          <p:nvPr/>
        </p:nvCxnSpPr>
        <p:spPr>
          <a:xfrm flipH="1" flipV="1">
            <a:off x="7507706" y="3519114"/>
            <a:ext cx="3162586" cy="427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AB76D81-19EB-4DEC-827A-1F54A2600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360" y="2231382"/>
            <a:ext cx="1163194" cy="19624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B7766C5-F7DB-4BC3-86B4-903745E0D0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317" y="5344075"/>
            <a:ext cx="1928905" cy="14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26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How to assess signal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Traditional SI measurements based on Vinh, </a:t>
            </a:r>
            <a:r>
              <a:rPr lang="en-US" sz="1800" dirty="0" err="1"/>
              <a:t>Vinl</a:t>
            </a:r>
            <a:r>
              <a:rPr lang="en-US" sz="1800" dirty="0"/>
              <a:t> switching thresholds.</a:t>
            </a:r>
          </a:p>
          <a:p>
            <a:pPr marL="1031875" lvl="1" indent="-342900"/>
            <a:r>
              <a:rPr lang="en-US" sz="1400" dirty="0"/>
              <a:t>Usually applied for a couple of pulses, originally just for the rising/falling edge. Used mostly to check slow switching signals with no jitter, no ISI, etc.</a:t>
            </a:r>
          </a:p>
          <a:p>
            <a:endParaRPr lang="en-US" sz="1800" dirty="0"/>
          </a:p>
          <a:p>
            <a:pPr marL="1031875" lvl="1" indent="-342900"/>
            <a:r>
              <a:rPr lang="en-US" sz="1800" dirty="0"/>
              <a:t>Min/Max delay</a:t>
            </a:r>
          </a:p>
          <a:p>
            <a:pPr marL="1031875" lvl="1" indent="-342900"/>
            <a:r>
              <a:rPr lang="en-US" sz="1800" dirty="0"/>
              <a:t>Static overshoot, Dynamic overshoot, </a:t>
            </a:r>
            <a:r>
              <a:rPr lang="en-US" sz="1800" dirty="0" err="1"/>
              <a:t>Ringback</a:t>
            </a:r>
            <a:r>
              <a:rPr lang="en-US" sz="1800" dirty="0"/>
              <a:t>, Monotonicity</a:t>
            </a:r>
          </a:p>
          <a:p>
            <a:pPr marL="1031875" lvl="1" indent="-342900"/>
            <a:r>
              <a:rPr lang="en-US" sz="1800" dirty="0"/>
              <a:t>Crosstalk</a:t>
            </a:r>
          </a:p>
          <a:p>
            <a:pPr marL="1031875" lvl="1" indent="-342900"/>
            <a:endParaRPr lang="en-US" sz="1800" dirty="0"/>
          </a:p>
          <a:p>
            <a:pPr marL="1031875" lvl="1" indent="-342900"/>
            <a:r>
              <a:rPr lang="en-US" sz="1800" dirty="0"/>
              <a:t>Constraints are defined per Net or Net Class in </a:t>
            </a:r>
            <a:r>
              <a:rPr lang="en-US" sz="1800" dirty="0" err="1"/>
              <a:t>BoardSim</a:t>
            </a:r>
            <a:r>
              <a:rPr lang="en-US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Eye diagram / eye mask – for a long series of bits</a:t>
            </a:r>
          </a:p>
          <a:p>
            <a:pPr lvl="1" indent="0">
              <a:buNone/>
            </a:pPr>
            <a:r>
              <a:rPr lang="en-US" sz="1400" dirty="0"/>
              <a:t>Includes jitter and  ISI effects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9BE09-B660-45B9-942A-A4236763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27" y="4225928"/>
            <a:ext cx="2762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1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Traditional SI measurements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ADACEB-6AF8-4241-83E5-F0BFB8F86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4941" y="1203158"/>
            <a:ext cx="4217307" cy="270365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DCA8A-53FA-456E-96E2-B3E08BE7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70" y="1051974"/>
            <a:ext cx="3821747" cy="2703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65281C-2F6F-45C5-90C7-2CF59B18F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4" y="3868668"/>
            <a:ext cx="4636826" cy="2464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09A5C-C50C-4B92-99A0-DBC9F46EA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044" y="3849936"/>
            <a:ext cx="6205184" cy="259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08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General Batch Wizard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881658"/>
            <a:ext cx="12188825" cy="4485799"/>
          </a:xfrm>
        </p:spPr>
        <p:txBody>
          <a:bodyPr>
            <a:normAutofit/>
          </a:bodyPr>
          <a:lstStyle/>
          <a:p>
            <a:r>
              <a:rPr lang="en-US" sz="1400" dirty="0"/>
              <a:t>Runs 			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7413AB-7BD2-4562-853C-7E7AAF6D2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80" y="934849"/>
            <a:ext cx="5229422" cy="470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A1E4AF-30A1-4713-955B-9B210F431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49" y="943535"/>
            <a:ext cx="5026581" cy="3829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E832F-A63D-4C34-B363-86AB6AB2B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638" y="2799247"/>
            <a:ext cx="4798664" cy="36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6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General Batch Wizard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AD26F5-F88B-4B2E-81E3-0903A98F3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6547" y="1292011"/>
            <a:ext cx="6639587" cy="4486275"/>
          </a:xfrm>
          <a:prstGeom prst="rect">
            <a:avLst/>
          </a:prstGeom>
        </p:spPr>
      </p:pic>
      <p:pic>
        <p:nvPicPr>
          <p:cNvPr id="7" name="Picture 2" descr="C:\Users\minm\AppData\Local\Temp\SNAGHTML901d2756.PNG">
            <a:extLst>
              <a:ext uri="{FF2B5EF4-FFF2-40B4-BE49-F238E27FC236}">
                <a16:creationId xmlns:a16="http://schemas.microsoft.com/office/drawing/2014/main" id="{E6581311-3597-49A9-9C87-1DE947E8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9" y="2467704"/>
            <a:ext cx="3672594" cy="33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F8D7A1-1D74-4A05-9B84-4D80937ECAD6}"/>
              </a:ext>
            </a:extLst>
          </p:cNvPr>
          <p:cNvSpPr txBox="1">
            <a:spLocks/>
          </p:cNvSpPr>
          <p:nvPr/>
        </p:nvSpPr>
        <p:spPr bwMode="auto">
          <a:xfrm>
            <a:off x="92763" y="890682"/>
            <a:ext cx="4655661" cy="1406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12648" tIns="182880" rIns="457200" bIns="18288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850"/>
              </a:spcBef>
              <a:spcAft>
                <a:spcPct val="0"/>
              </a:spcAft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tabLst/>
              <a:defRPr sz="2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8975" indent="-3476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30288" indent="-3413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5713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597025" indent="-1539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 sz="16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Quick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SI Analysis (timing, SI, crosstalk)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EMC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64905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General Batch Wizard: results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881658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Quick Analysis					SI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				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ED5874-3754-4856-95D2-78D3FDBCB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8" y="1358405"/>
            <a:ext cx="4825224" cy="41411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6D47DA-0880-41D8-BA20-B20E4CCB2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748" y="1358405"/>
            <a:ext cx="6530076" cy="1412372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7744675F-9FD4-4720-A166-83BB4E0A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1" y="5389036"/>
            <a:ext cx="97139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617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Pulse Response Wizard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Based on Intel’s Channel Checking Tool (CCT)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83D02-CB06-4571-8463-CF55ABB32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44" y="1690176"/>
            <a:ext cx="3864582" cy="270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94A732-14D2-4CE8-AFD6-89E733D20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40" y="1779181"/>
            <a:ext cx="5167364" cy="1472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2401C-7273-44D9-A3F9-EF696D93F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15" y="3542026"/>
            <a:ext cx="2898405" cy="1208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026116-546B-4555-9FA5-716E114CA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022" y="3515656"/>
            <a:ext cx="2587840" cy="6239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5C3B83-677F-40EF-9A5D-9422892F9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444" y="4763996"/>
            <a:ext cx="3024791" cy="4321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963764-369E-41EB-9AD5-D8560E3394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62" y="4184676"/>
            <a:ext cx="5182252" cy="1962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FA1C40-A037-4466-943E-D6FB20F63C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4877" y="5352495"/>
            <a:ext cx="3335306" cy="140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47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Pulse Response Wizard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GUI is very similar to General Batch Wizard. </a:t>
            </a:r>
          </a:p>
          <a:p>
            <a:pPr lvl="1" indent="0">
              <a:buNone/>
            </a:pPr>
            <a:r>
              <a:rPr lang="en-US" sz="1400" dirty="0"/>
              <a:t>You select nets, driver/receivers, termination (per net class) and hit Run.</a:t>
            </a:r>
          </a:p>
          <a:p>
            <a:pPr lvl="1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A54B9-BB92-4558-BCF7-373A9F7B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046528"/>
            <a:ext cx="8531225" cy="4234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7C71F5-19B9-45EC-A655-13F76F35D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84" y="2217416"/>
            <a:ext cx="2583968" cy="14875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2AE2E8-B1FB-44B4-8C72-CAD930CEC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89" y="3831810"/>
            <a:ext cx="3305365" cy="221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01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405B9-607E-402A-A148-DE35FFF5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64" y="187944"/>
            <a:ext cx="11630693" cy="64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09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Pulse Response Wizard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F6CEA-AA6D-4E9B-A37F-0BF77018A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" y="1023937"/>
            <a:ext cx="8309552" cy="3280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E9B054-F3DF-404A-B0BC-AC83B0B7A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50" y="4236511"/>
            <a:ext cx="8782050" cy="252412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CDED86-D271-46FA-B7E7-B51928EB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57280" y="3295228"/>
            <a:ext cx="5495925" cy="1009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7C5AF-6152-487C-B251-2A7C3CA83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464" y="1250474"/>
            <a:ext cx="4668253" cy="195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76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489EA-7EBD-45AB-84F5-7B31E17F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7" y="486348"/>
            <a:ext cx="11753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7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modeling: 2D vs 3D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195B6-F8D6-40DF-B0AB-A0A1EBAAD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277BC-6784-4DC5-8E03-32C9224D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09" y="1360904"/>
            <a:ext cx="11246924" cy="50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 err="1"/>
              <a:t>DDRx</a:t>
            </a:r>
            <a:r>
              <a:rPr lang="en-US" sz="2400" dirty="0"/>
              <a:t> data rate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Sale &gt; ddr5 ram ecc &gt; in stock">
            <a:extLst>
              <a:ext uri="{FF2B5EF4-FFF2-40B4-BE49-F238E27FC236}">
                <a16:creationId xmlns:a16="http://schemas.microsoft.com/office/drawing/2014/main" id="{53FDAEDC-FFB7-4CA2-B58E-3D2FCD5E9F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5" y="1203158"/>
            <a:ext cx="97536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532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DDR routing topology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F4013B-698E-438F-953C-789F60A20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646" y="1087649"/>
            <a:ext cx="8978221" cy="4789487"/>
          </a:xfrm>
        </p:spPr>
      </p:pic>
    </p:spTree>
    <p:extLst>
      <p:ext uri="{BB962C8B-B14F-4D97-AF65-F5344CB8AC3E}">
        <p14:creationId xmlns:p14="http://schemas.microsoft.com/office/powerpoint/2010/main" val="2689586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1A27D-DB2C-47E2-B118-A7E765F93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" y="987009"/>
            <a:ext cx="12188825" cy="56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A17D0-4A9E-4FAB-94C3-BE07A0DE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234"/>
            <a:ext cx="12188825" cy="638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9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765847CE-920E-4FCB-9793-AB5BCD14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001"/>
            <a:ext cx="5802382" cy="4851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D6EF5C-EFC1-4FB1-98E3-DD2AA134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Serial Channels for Protocol Compliance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7A5A-F875-4727-AF33-8CBA56CE2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415324"/>
            <a:ext cx="5854476" cy="4750763"/>
          </a:xfrm>
        </p:spPr>
        <p:txBody>
          <a:bodyPr/>
          <a:lstStyle/>
          <a:p>
            <a:r>
              <a:rPr lang="en-US" dirty="0"/>
              <a:t>Dozens of specs, hundreds of pages (each)</a:t>
            </a:r>
          </a:p>
          <a:p>
            <a:pPr marL="645556" lvl="2" indent="-285664"/>
            <a:r>
              <a:rPr lang="en-US" dirty="0"/>
              <a:t>Who has time to read them?</a:t>
            </a:r>
          </a:p>
          <a:p>
            <a:endParaRPr lang="en-US" dirty="0"/>
          </a:p>
          <a:p>
            <a:r>
              <a:rPr lang="en-US" dirty="0"/>
              <a:t>Differing analytical methods and Pass/Fail criteria:</a:t>
            </a:r>
          </a:p>
          <a:p>
            <a:pPr marL="645556" lvl="2" indent="-285664"/>
            <a:r>
              <a:rPr lang="en-US" dirty="0"/>
              <a:t>Time-domain (eye masks)</a:t>
            </a:r>
          </a:p>
          <a:p>
            <a:pPr marL="645556" lvl="2" indent="-285664"/>
            <a:r>
              <a:rPr lang="en-US" dirty="0"/>
              <a:t>Frequency-domain (frequency masks)</a:t>
            </a:r>
          </a:p>
          <a:p>
            <a:pPr marL="645556" lvl="2" indent="-285664"/>
            <a:r>
              <a:rPr lang="en-US" dirty="0"/>
              <a:t>Channel Operating Margin (COM metric)</a:t>
            </a:r>
          </a:p>
          <a:p>
            <a:pPr marL="645556" lvl="2" indent="-285664"/>
            <a:r>
              <a:rPr lang="en-US" dirty="0"/>
              <a:t>JEDEC Channel Operating Margin (JCOM metric)</a:t>
            </a:r>
          </a:p>
          <a:p>
            <a:pPr marL="645556" lvl="2" indent="-285664"/>
            <a:endParaRPr lang="en-US" dirty="0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19B500E4-13B1-4A07-B212-156605BA0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34" b="48216"/>
          <a:stretch/>
        </p:blipFill>
        <p:spPr>
          <a:xfrm>
            <a:off x="0" y="1315000"/>
            <a:ext cx="3015260" cy="2512102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23922DE4-5E61-476C-B00F-A77FA203B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66" t="-1" b="47305"/>
          <a:stretch/>
        </p:blipFill>
        <p:spPr>
          <a:xfrm>
            <a:off x="3015260" y="1315000"/>
            <a:ext cx="2787122" cy="2556336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AB2203BC-F8EA-43EF-86E8-D875450CF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1784" r="45680"/>
          <a:stretch/>
        </p:blipFill>
        <p:spPr>
          <a:xfrm>
            <a:off x="1" y="3827102"/>
            <a:ext cx="3151811" cy="23389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A7C62-B4FF-4CA2-BDAD-5A7FD7B999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07279" y="6310049"/>
            <a:ext cx="9213600" cy="5470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© Siemens 2021 | HyperLynx for Serial Channel Design and Verification | Siemens Digital Industries Software | Where today meets tomorrow.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853C3-52B0-4157-B72F-F33AB8138D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166747"/>
      </p:ext>
    </p:extLst>
  </p:cSld>
  <p:clrMapOvr>
    <a:masterClrMapping/>
  </p:clrMapOvr>
  <p:transition advTm="1289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DDR5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 IBIS-AMI models with DFE equalization for single-ended DDR data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Flows:</a:t>
            </a:r>
          </a:p>
          <a:p>
            <a:pPr marL="1031875" lvl="1" indent="-342900"/>
            <a:r>
              <a:rPr lang="en-US" sz="1400" dirty="0"/>
              <a:t>Statistical AMI</a:t>
            </a:r>
          </a:p>
          <a:p>
            <a:pPr marL="1031875" lvl="1" indent="-342900"/>
            <a:r>
              <a:rPr lang="en-US" sz="1400" dirty="0"/>
              <a:t>Time Domain AMI</a:t>
            </a:r>
          </a:p>
          <a:p>
            <a:pPr marL="1031875" lvl="1" indent="-342900"/>
            <a:r>
              <a:rPr lang="en-US" sz="1400" dirty="0"/>
              <a:t>Advanced </a:t>
            </a:r>
            <a:r>
              <a:rPr lang="en-US" sz="1400" dirty="0" err="1"/>
              <a:t>DDRx</a:t>
            </a:r>
            <a:r>
              <a:rPr lang="en-US" sz="1400" dirty="0"/>
              <a:t> AMI.</a:t>
            </a:r>
          </a:p>
          <a:p>
            <a:pPr marL="1373188" lvl="2" indent="-342900"/>
            <a:r>
              <a:rPr lang="en-US" sz="1000" dirty="0"/>
              <a:t>Aka 4-steps flow, requires 2 long time domain simulations</a:t>
            </a:r>
          </a:p>
          <a:p>
            <a:pPr marL="1373188" lvl="2" indent="-342900"/>
            <a:r>
              <a:rPr lang="en-US" sz="1000" dirty="0"/>
              <a:t>More accurate, accounts for non-linear TX effects. </a:t>
            </a:r>
          </a:p>
          <a:p>
            <a:pPr marL="1373188" lvl="2" indent="-342900"/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Really long simulations, usually more than 25K bits. Marketing expectation 1M bits. 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15B4C-6F09-4286-B0C9-10E15DFB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30" y="3785526"/>
            <a:ext cx="8820866" cy="21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85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Interactive DDR5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0" name="Picture 3">
            <a:extLst>
              <a:ext uri="{FF2B5EF4-FFF2-40B4-BE49-F238E27FC236}">
                <a16:creationId xmlns:a16="http://schemas.microsoft.com/office/drawing/2014/main" id="{322D7DCE-AAC3-4D2B-BA79-8C4954C0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" y="1254459"/>
            <a:ext cx="7766050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709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83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Via model in </a:t>
            </a:r>
            <a:r>
              <a:rPr lang="en-US" sz="2400" dirty="0" err="1"/>
              <a:t>HyperLynx</a:t>
            </a:r>
            <a:r>
              <a:rPr lang="en-US" sz="2400" dirty="0"/>
              <a:t> SI/PI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8"/>
            <a:ext cx="12188825" cy="177465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Via model in HL SI/PI is not power aware. But it attempts to estimate the effect of the return current transition between the planes.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inspect the via equivalent circuit in HL SI/PI we can find the large inductance between the plane layers. This one estimates the return current transition effect.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59" y="2977816"/>
            <a:ext cx="7268219" cy="295375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6966284" y="3874169"/>
            <a:ext cx="727911" cy="87830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8" name="Straight Arrow Connector 7"/>
          <p:cNvCxnSpPr>
            <a:stCxn id="10" idx="1"/>
          </p:cNvCxnSpPr>
          <p:nvPr/>
        </p:nvCxnSpPr>
        <p:spPr bwMode="auto">
          <a:xfrm flipH="1">
            <a:off x="7796463" y="4068130"/>
            <a:ext cx="1118796" cy="16698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8915259" y="3338065"/>
            <a:ext cx="2052728" cy="14601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inductance estimates </a:t>
            </a:r>
            <a:r>
              <a:rPr lang="en-US" sz="1600" dirty="0"/>
              <a:t>the effect of the return current transition between the planes</a:t>
            </a:r>
            <a:endParaRPr lang="en-US" sz="1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876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Empty page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D24B4E-0018-498F-87E0-32E13B69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9433" y="2616488"/>
            <a:ext cx="3694151" cy="2740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67219-9FBF-42B8-8851-C5EEECA8F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637" y="3188590"/>
            <a:ext cx="4418012" cy="22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0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modeling components, </a:t>
            </a:r>
            <a:r>
              <a:rPr lang="en-US" sz="2400" dirty="0" err="1"/>
              <a:t>BoardSim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80278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Trace Modeler</a:t>
            </a:r>
          </a:p>
          <a:p>
            <a:pPr marL="1031875" lvl="1" indent="-342900"/>
            <a:r>
              <a:rPr lang="en-US" sz="1400" dirty="0"/>
              <a:t>Builds </a:t>
            </a:r>
            <a:r>
              <a:rPr lang="en-US" sz="1400" dirty="0" err="1"/>
              <a:t>nGrpah</a:t>
            </a:r>
            <a:r>
              <a:rPr lang="en-US" sz="1400" dirty="0"/>
              <a:t> with connected transmission lines and via/pin ports; finds aggressors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Field Solver</a:t>
            </a:r>
          </a:p>
          <a:p>
            <a:pPr marL="1031875" lvl="1" indent="-342900"/>
            <a:r>
              <a:rPr lang="en-US" sz="1400" dirty="0"/>
              <a:t>Solves </a:t>
            </a:r>
            <a:r>
              <a:rPr lang="en-US" sz="1400" dirty="0" err="1"/>
              <a:t>crossections</a:t>
            </a:r>
            <a:r>
              <a:rPr lang="en-US" sz="1400" dirty="0"/>
              <a:t> for RLCG matrixes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Via Modeler</a:t>
            </a:r>
          </a:p>
          <a:p>
            <a:pPr marL="1031875" lvl="1" indent="-342900"/>
            <a:r>
              <a:rPr lang="en-US" sz="1400" dirty="0"/>
              <a:t>Lumped via model as LC chain (default)</a:t>
            </a:r>
          </a:p>
          <a:p>
            <a:pPr marL="1031875" lvl="1" indent="-342900"/>
            <a:r>
              <a:rPr lang="en-US" sz="1400" dirty="0"/>
              <a:t>Advanced via model as spice model</a:t>
            </a:r>
          </a:p>
          <a:p>
            <a:pPr marL="1031875" lvl="1" indent="-342900"/>
            <a:r>
              <a:rPr lang="en-US" sz="1400" dirty="0" err="1">
                <a:solidFill>
                  <a:srgbClr val="0F8287"/>
                </a:solidFill>
              </a:rPr>
              <a:t>BoardSim</a:t>
            </a:r>
            <a:r>
              <a:rPr lang="en-US" sz="1400" dirty="0">
                <a:solidFill>
                  <a:srgbClr val="0F8287"/>
                </a:solidFill>
              </a:rPr>
              <a:t> does not directly support 3D via model, only via in 3D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3D Area manager</a:t>
            </a:r>
          </a:p>
          <a:p>
            <a:pPr marL="1031875" lvl="1" indent="-342900"/>
            <a:r>
              <a:rPr lang="en-US" sz="1400" dirty="0"/>
              <a:t>Replaces insides of 3D area with a spice model from solved in HLAS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Model Builder </a:t>
            </a:r>
          </a:p>
          <a:p>
            <a:pPr marL="1031875" lvl="1" indent="-342900"/>
            <a:r>
              <a:rPr lang="en-US" sz="1400" dirty="0"/>
              <a:t>Loads IBIS, EBD and EMD models, finds switching coefficients k(t)  for IBIS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Netlister</a:t>
            </a:r>
            <a:endParaRPr lang="en-US" sz="1800" dirty="0"/>
          </a:p>
          <a:p>
            <a:pPr marL="1031875" lvl="1" indent="-342900"/>
            <a:r>
              <a:rPr lang="en-US" sz="1400" dirty="0"/>
              <a:t>Makes binary netlist basing  on </a:t>
            </a:r>
            <a:r>
              <a:rPr lang="en-US" sz="1400" dirty="0" err="1"/>
              <a:t>nGraph</a:t>
            </a:r>
            <a:r>
              <a:rPr lang="en-US" sz="1400" dirty="0"/>
              <a:t>, Via Model, Model builder, hybrid s-parameter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SimAPI</a:t>
            </a:r>
            <a:r>
              <a:rPr lang="en-US" sz="1800" dirty="0"/>
              <a:t> </a:t>
            </a:r>
          </a:p>
          <a:p>
            <a:pPr marL="1031875" lvl="1" indent="-342900"/>
            <a:r>
              <a:rPr lang="en-US" sz="1400" dirty="0"/>
              <a:t>Runs simulator of choice (</a:t>
            </a:r>
            <a:r>
              <a:rPr lang="en-US" sz="1400" dirty="0" err="1"/>
              <a:t>HyperSim</a:t>
            </a:r>
            <a:r>
              <a:rPr lang="en-US" sz="1400" dirty="0"/>
              <a:t>, ADMS, HSPICE) for a given binary netlist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endParaRPr lang="en-US" sz="1800" dirty="0"/>
          </a:p>
          <a:p>
            <a:pPr marL="1031875" lvl="1" indent="-342900"/>
            <a:r>
              <a:rPr lang="en-US" sz="1400" dirty="0"/>
              <a:t>WDB Server stores and handles waveforms for all time domain simulations</a:t>
            </a:r>
          </a:p>
          <a:p>
            <a:pPr marL="1031875" lvl="1" indent="-342900"/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36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9C022-DC2B-4527-BD61-657B8573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0" y="1500187"/>
            <a:ext cx="45815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 err="1"/>
              <a:t>LineSim</a:t>
            </a:r>
            <a:r>
              <a:rPr lang="en-US" sz="2400" dirty="0"/>
              <a:t> SI simulation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EDC426-0275-4F1C-92B5-83B43E4CA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2687" y="1300652"/>
            <a:ext cx="3795104" cy="1519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001001-9A07-4F88-A682-9B37FD7CFA13}"/>
              </a:ext>
            </a:extLst>
          </p:cNvPr>
          <p:cNvSpPr txBox="1"/>
          <p:nvPr/>
        </p:nvSpPr>
        <p:spPr>
          <a:xfrm>
            <a:off x="522513" y="1300652"/>
            <a:ext cx="1126155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Field Solver</a:t>
            </a:r>
          </a:p>
          <a:p>
            <a:pPr marL="1031875" lvl="1" indent="-342900"/>
            <a:r>
              <a:rPr lang="en-US" sz="1400" dirty="0"/>
              <a:t>Solves t-lines for RLCG matrixes (coupled, AF)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Via Modeler</a:t>
            </a:r>
          </a:p>
          <a:p>
            <a:pPr marL="1031875" lvl="1" indent="-342900"/>
            <a:r>
              <a:rPr lang="en-US" sz="1400" dirty="0"/>
              <a:t>Lumped LC model (default)</a:t>
            </a:r>
          </a:p>
          <a:p>
            <a:pPr marL="1031875" lvl="1" indent="-342900"/>
            <a:r>
              <a:rPr lang="en-US" sz="1400" dirty="0"/>
              <a:t>Advanced via model</a:t>
            </a:r>
          </a:p>
          <a:p>
            <a:pPr marL="1031875" lvl="1" indent="-342900"/>
            <a:r>
              <a:rPr lang="en-US" sz="1400" dirty="0">
                <a:solidFill>
                  <a:schemeClr val="accent3"/>
                </a:solidFill>
              </a:rPr>
              <a:t>3D via model - native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Model Builder </a:t>
            </a:r>
          </a:p>
          <a:p>
            <a:pPr marL="1031875" lvl="1" indent="-342900"/>
            <a:r>
              <a:rPr lang="en-US" sz="1400" dirty="0"/>
              <a:t>Loads IBIS, EBD and EMD models, finds switching coefficients k(t)  for IBIS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FFS </a:t>
            </a:r>
            <a:r>
              <a:rPr lang="en-US" sz="1800" dirty="0" err="1">
                <a:solidFill>
                  <a:schemeClr val="accent3"/>
                </a:solidFill>
              </a:rPr>
              <a:t>Netlister</a:t>
            </a:r>
            <a:endParaRPr lang="en-US" sz="1800" dirty="0">
              <a:solidFill>
                <a:schemeClr val="accent3"/>
              </a:solidFill>
            </a:endParaRPr>
          </a:p>
          <a:p>
            <a:pPr marL="1031875" lvl="1" indent="-342900"/>
            <a:r>
              <a:rPr lang="en-US" sz="1400" dirty="0"/>
              <a:t>Makes binary netlist basing on schematic symbols, Via Model, Model builder.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SimAPI</a:t>
            </a:r>
            <a:r>
              <a:rPr lang="en-US" sz="1800" dirty="0"/>
              <a:t> </a:t>
            </a:r>
          </a:p>
          <a:p>
            <a:pPr marL="1031875" lvl="1" indent="-342900"/>
            <a:r>
              <a:rPr lang="en-US" sz="1400" dirty="0"/>
              <a:t>Runs simulator of choice (</a:t>
            </a:r>
            <a:r>
              <a:rPr lang="en-US" sz="1400" dirty="0" err="1"/>
              <a:t>HyperSim</a:t>
            </a:r>
            <a:r>
              <a:rPr lang="en-US" sz="1400" dirty="0"/>
              <a:t>, ADSM, HSPISE) for a given binary netlist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endParaRPr lang="en-US" sz="1800" dirty="0"/>
          </a:p>
          <a:p>
            <a:pPr marL="1031875" lvl="1" indent="-342900"/>
            <a:r>
              <a:rPr lang="en-US" sz="1400" dirty="0"/>
              <a:t>WDB Server stores and handles waveforms for all time domain simulations</a:t>
            </a:r>
          </a:p>
        </p:txBody>
      </p:sp>
    </p:spTree>
    <p:extLst>
      <p:ext uri="{BB962C8B-B14F-4D97-AF65-F5344CB8AC3E}">
        <p14:creationId xmlns:p14="http://schemas.microsoft.com/office/powerpoint/2010/main" val="81219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670CC0-4E59-4130-82D6-C46D0C3F9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12" y="5335147"/>
            <a:ext cx="11665257" cy="1148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7325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Crosstalk and SSN effects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5B476B-8603-4FA2-BDA5-56E50B1D8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57121"/>
            <a:ext cx="11839074" cy="437802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Hyperlynx</a:t>
            </a:r>
            <a:r>
              <a:rPr lang="en-US" sz="2400" dirty="0"/>
              <a:t> supports automatic aggressor selection using</a:t>
            </a:r>
          </a:p>
          <a:p>
            <a:pPr marL="1146175" lvl="1" indent="-457200"/>
            <a:r>
              <a:rPr lang="en-US" sz="2000" dirty="0"/>
              <a:t>Trace coupling thresholds: geometrical or electrical</a:t>
            </a:r>
          </a:p>
          <a:p>
            <a:pPr marL="1146175" lvl="1" indent="-457200"/>
            <a:r>
              <a:rPr lang="en-US" sz="2000" dirty="0"/>
              <a:t>IBIS package coupling in dB</a:t>
            </a:r>
          </a:p>
          <a:p>
            <a:pPr marL="1146175" lvl="1" indent="-457200"/>
            <a:r>
              <a:rPr lang="en-US" sz="2000" dirty="0" err="1"/>
              <a:t>Multiboard</a:t>
            </a:r>
            <a:r>
              <a:rPr lang="en-US" sz="2000" dirty="0"/>
              <a:t> connector coupling in dB</a:t>
            </a:r>
          </a:p>
          <a:p>
            <a:pPr marL="1146175" lvl="1" indent="-457200"/>
            <a:r>
              <a:rPr lang="en-US" sz="2000" dirty="0"/>
              <a:t>S-parameter coupling in dB: 3d areas in BS, </a:t>
            </a:r>
            <a:r>
              <a:rPr lang="en-US" sz="2000" dirty="0" err="1"/>
              <a:t>blackbox</a:t>
            </a:r>
            <a:r>
              <a:rPr lang="en-US" sz="2000" dirty="0"/>
              <a:t> in LS</a:t>
            </a:r>
          </a:p>
          <a:p>
            <a:pPr marL="1146175" lvl="1" indent="-457200"/>
            <a:r>
              <a:rPr lang="en-US" sz="2000" dirty="0"/>
              <a:t>Power bus coupling for power-aware IBIS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Manual nets selection by net list, net name mask(s) or RMB picks</a:t>
            </a:r>
          </a:p>
          <a:p>
            <a:pPr marL="1146175" lvl="1" indent="-457200"/>
            <a:r>
              <a:rPr lang="en-US" sz="2000" dirty="0"/>
              <a:t>Simulation for all coupling effects above and PDN coupling for power-aware simulations</a:t>
            </a:r>
          </a:p>
          <a:p>
            <a:r>
              <a:rPr lang="en-US" sz="2400" dirty="0"/>
              <a:t>Use </a:t>
            </a:r>
            <a:r>
              <a:rPr lang="en-US" sz="2400" i="1" dirty="0"/>
              <a:t>Manage Assigned model </a:t>
            </a:r>
            <a:r>
              <a:rPr lang="en-US" sz="2400" dirty="0"/>
              <a:t>to check and update IBIS model selectors, active drivers, stimulus.</a:t>
            </a:r>
            <a:endParaRPr lang="en-US" sz="24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8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F7320E-B202-43AD-98C1-73CC5E6F2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Coupling Settings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3A661-C8EF-46FC-9FB4-AAFEDC7A0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9" y="1364273"/>
            <a:ext cx="5529108" cy="394746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E4B4177-69EA-44B7-862A-5981F32C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36" y="1374419"/>
            <a:ext cx="5429250" cy="416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52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Multiple nets selection in </a:t>
            </a:r>
            <a:r>
              <a:rPr lang="en-US" sz="2400" dirty="0" err="1"/>
              <a:t>BoardSim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E26DD-C3A0-446B-ADB1-96407295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67" y="1203157"/>
            <a:ext cx="4680650" cy="534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9D6572-B8BE-4625-A393-9853B7609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87" y="5472853"/>
            <a:ext cx="12188825" cy="1199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2C6E23-CA96-4314-9F3A-651D114D9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561" y="1258316"/>
            <a:ext cx="4077323" cy="41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Nets selection in </a:t>
            </a:r>
            <a:r>
              <a:rPr lang="en-US" sz="2400" dirty="0" err="1"/>
              <a:t>LineSim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E6D609-07A7-44D8-8012-5269BBAA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1" y="2605959"/>
            <a:ext cx="6410940" cy="342768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C8CDD1-DB05-4E9B-9583-699086B23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13614" y="2605959"/>
            <a:ext cx="3816157" cy="2852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B4E23-A901-48B6-B11B-2BF21088DC1B}"/>
              </a:ext>
            </a:extLst>
          </p:cNvPr>
          <p:cNvSpPr txBox="1"/>
          <p:nvPr/>
        </p:nvSpPr>
        <p:spPr>
          <a:xfrm>
            <a:off x="240630" y="898068"/>
            <a:ext cx="1012715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Most important for DDR batch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Look and feel as in </a:t>
            </a:r>
            <a:r>
              <a:rPr lang="en-US" sz="1800" dirty="0" err="1"/>
              <a:t>BoardSim</a:t>
            </a:r>
            <a:r>
              <a:rPr lang="en-US" sz="1800" dirty="0"/>
              <a:t>.</a:t>
            </a:r>
          </a:p>
          <a:p>
            <a:pPr marL="952368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Manual, by net name(s) or RMB for selected symbols. </a:t>
            </a:r>
          </a:p>
          <a:p>
            <a:pPr marL="952368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Automatic for batch analysis – net by net.</a:t>
            </a:r>
          </a:p>
          <a:p>
            <a:pPr marL="952368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Includes aggressors basing on coupling s-parameter coupling thresholds (in dB)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Unselected black box ports get terminated as defined in touchstone model</a:t>
            </a:r>
          </a:p>
        </p:txBody>
      </p:sp>
    </p:spTree>
    <p:extLst>
      <p:ext uri="{BB962C8B-B14F-4D97-AF65-F5344CB8AC3E}">
        <p14:creationId xmlns:p14="http://schemas.microsoft.com/office/powerpoint/2010/main" val="32831813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Title of Presentation Maximum Three Lines Aligned from the Bottom&amp;quot;&quot;/&gt;&lt;property id=&quot;20307&quot; value=&quot;266&quot;/&gt;&lt;/object&gt;&lt;object type=&quot;3&quot; unique_id=&quot;10005&quot;&gt;&lt;property id=&quot;20148&quot; value=&quot;5&quot;/&gt;&lt;property id=&quot;20300&quot; value=&quot;Slide 2 - &amp;quot;Titles Are Tahoma 30 pt, Bold, Flush Left, Initial Caps, Edit to Fit Two Lines Max.&amp;quot;&quot;/&gt;&lt;property id=&quot;20307&quot; value=&quot;259&quot;/&gt;&lt;/object&gt;&lt;object type=&quot;3&quot; unique_id=&quot;10006&quot;&gt;&lt;property id=&quot;20148&quot; value=&quot;5&quot;/&gt;&lt;property id=&quot;20300&quot; value=&quot;Slide 3 - &amp;quot;Titles Are Two Lines Maximum, Vertically Aligned from Bottom of Text Box&amp;quot;&quot;/&gt;&lt;property id=&quot;20307&quot; value=&quot;256&quot;/&gt;&lt;/object&gt;&lt;object type=&quot;3&quot; unique_id=&quot;10007&quot;&gt;&lt;property id=&quot;20148&quot; value=&quot;5&quot;/&gt;&lt;property id=&quot;20300&quot; value=&quot;Slide 4 - &amp;quot;Tips&amp;quot;&quot;/&gt;&lt;property id=&quot;20307&quot; value=&quot;272&quot;/&gt;&lt;/object&gt;&lt;object type=&quot;3&quot; unique_id=&quot;10008&quot;&gt;&lt;property id=&quot;20148&quot; value=&quot;5&quot;/&gt;&lt;property id=&quot;20300&quot; value=&quot;Slide 5 - &amp;quot;Tips&amp;quot;&quot;/&gt;&lt;property id=&quot;20307&quot; value=&quot;268&quot;/&gt;&lt;/object&gt;&lt;object type=&quot;3&quot; unique_id=&quot;10009&quot;&gt;&lt;property id=&quot;20148&quot; value=&quot;5&quot;/&gt;&lt;property id=&quot;20300&quot; value=&quot;Slide 6 - &amp;quot;TRANSITION OR &amp;#x0D;&amp;#x0A;SECTION HEADING  &amp;quot;&quot;/&gt;&lt;property id=&quot;20307&quot; value=&quot;260&quot;/&gt;&lt;/object&gt;&lt;object type=&quot;3&quot; unique_id=&quot;10010&quot;&gt;&lt;property id=&quot;20148&quot; value=&quot;5&quot;/&gt;&lt;property id=&quot;20300&quot; value=&quot;Slide 7 - &amp;quot;Graphic Tips&amp;quot;&quot;/&gt;&lt;property id=&quot;20307&quot; value=&quot;258&quot;/&gt;&lt;/object&gt;&lt;object type=&quot;3&quot; unique_id=&quot;10011&quot;&gt;&lt;property id=&quot;20148&quot; value=&quot;5&quot;/&gt;&lt;property id=&quot;20300&quot; value=&quot;Slide 8 - &amp;quot;Make your presentations easy to share&amp;quot;&quot;/&gt;&lt;property id=&quot;20307&quot; value=&quot;262&quot;/&gt;&lt;/object&gt;&lt;object type=&quot;3&quot; unique_id=&quot;10012&quot;&gt;&lt;property id=&quot;20148&quot; value=&quot;5&quot;/&gt;&lt;property id=&quot;20300&quot; value=&quot;Slide 9 - &amp;quot;Chart Slide&amp;quot;&quot;/&gt;&lt;property id=&quot;20307&quot; value=&quot;267&quot;/&gt;&lt;/object&gt;&lt;object type=&quot;3&quot; unique_id=&quot;10013&quot;&gt;&lt;property id=&quot;20148&quot; value=&quot;5&quot;/&gt;&lt;property id=&quot;20300&quot; value=&quot;Slide 10&quot;/&gt;&lt;property id=&quot;20307&quot; value=&quot;264&quot;/&gt;&lt;/object&gt;&lt;object type=&quot;3&quot; unique_id=&quot;10014&quot;&gt;&lt;property id=&quot;20148&quot; value=&quot;5&quot;/&gt;&lt;property id=&quot;20300&quot; value=&quot;Slide 12 - &amp;quot;A Few Basic Elements&amp;quot;&quot;/&gt;&lt;property id=&quot;20307&quot; value=&quot;269&quot;/&gt;&lt;/object&gt;&lt;object type=&quot;3&quot; unique_id=&quot;10015&quot;&gt;&lt;property id=&quot;20148&quot; value=&quot;5&quot;/&gt;&lt;property id=&quot;20300&quot; value=&quot;Slide 13 - &amp;quot;Example of Objectives &amp;amp; Results Slide&amp;quot;&quot;/&gt;&lt;property id=&quot;20307&quot; value=&quot;270&quot;/&gt;&lt;/object&gt;&lt;object type=&quot;3&quot; unique_id=&quot;10016&quot;&gt;&lt;property id=&quot;20148&quot; value=&quot;5&quot;/&gt;&lt;property id=&quot;20300&quot; value=&quot;Slide 14 - &amp;quot;Example of Objectives &amp;amp; Results Slide&amp;quot;&quot;/&gt;&lt;property id=&quot;20307&quot; value=&quot;271&quot;/&gt;&lt;/object&gt;&lt;object type=&quot;3&quot; unique_id=&quot;10152&quot;&gt;&lt;property id=&quot;20148&quot; value=&quot;5&quot;/&gt;&lt;property id=&quot;20300&quot; value=&quot;Slide 11 - &amp;quot;Title of Presentation Maximum Three Lines Aligned from the Bottom&amp;quot;&quot;/&gt;&lt;property id=&quot;20307&quot; value=&quot;273&quot;/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1.8|13.1|7|31.1|9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157059</TotalTime>
  <Words>1305</Words>
  <Application>Microsoft Office PowerPoint</Application>
  <PresentationFormat>Custom</PresentationFormat>
  <Paragraphs>233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Tahoma</vt:lpstr>
      <vt:lpstr>Wingdings</vt:lpstr>
      <vt:lpstr>Siemens 2017 – 16:9</vt:lpstr>
      <vt:lpstr>Hyperlynx SI modeling overview  Dmitry Vasilchenko</vt:lpstr>
      <vt:lpstr>BoardSim SI modeling</vt:lpstr>
      <vt:lpstr>SI modeling: 2D vs 3D models</vt:lpstr>
      <vt:lpstr>SI modeling components, BoardSim</vt:lpstr>
      <vt:lpstr>LineSim SI simulation </vt:lpstr>
      <vt:lpstr>Crosstalk and SSN effects</vt:lpstr>
      <vt:lpstr>SI Coupling Settings</vt:lpstr>
      <vt:lpstr>Multiple nets selection in BoardSim</vt:lpstr>
      <vt:lpstr>Nets selection in LineSim</vt:lpstr>
      <vt:lpstr>Summary</vt:lpstr>
      <vt:lpstr>3D models - 3D Area Manager </vt:lpstr>
      <vt:lpstr>3D areas are solved in HLAS and exported to LS</vt:lpstr>
      <vt:lpstr>3D models -  Hybrid modeling</vt:lpstr>
      <vt:lpstr>Summary</vt:lpstr>
      <vt:lpstr>Summary</vt:lpstr>
      <vt:lpstr>PowerPoint Presentation</vt:lpstr>
      <vt:lpstr>Interactive SI simulations</vt:lpstr>
      <vt:lpstr>SI batch analysis</vt:lpstr>
      <vt:lpstr>SI concerns for different data rate</vt:lpstr>
      <vt:lpstr>How to assess signal quality</vt:lpstr>
      <vt:lpstr>Traditional SI measurements</vt:lpstr>
      <vt:lpstr>General Batch Wizard</vt:lpstr>
      <vt:lpstr>General Batch Wizard</vt:lpstr>
      <vt:lpstr>General Batch Wizard: results </vt:lpstr>
      <vt:lpstr>Pulse Response Wizard</vt:lpstr>
      <vt:lpstr>Pulse Response Wizard</vt:lpstr>
      <vt:lpstr>Summary</vt:lpstr>
      <vt:lpstr>Pulse Response Wizard</vt:lpstr>
      <vt:lpstr>Summary</vt:lpstr>
      <vt:lpstr>DDRx data rate</vt:lpstr>
      <vt:lpstr>DDR routing topology</vt:lpstr>
      <vt:lpstr>Summary</vt:lpstr>
      <vt:lpstr>Summary</vt:lpstr>
      <vt:lpstr>Analyzing Serial Channels for Protocol Compliance</vt:lpstr>
      <vt:lpstr>DDR5 simulations</vt:lpstr>
      <vt:lpstr>Interactive DDR5 simulation</vt:lpstr>
      <vt:lpstr>Summary</vt:lpstr>
      <vt:lpstr>Via model in HyperLynx SI/PI</vt:lpstr>
      <vt:lpstr>Empty page</vt:lpstr>
      <vt:lpstr>Summary</vt:lpstr>
    </vt:vector>
  </TitlesOfParts>
  <Company>MGC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Title – 36pt, Three Lines Max. Anchor: Bottom Left</dc:title>
  <dc:creator>lseigneu</dc:creator>
  <cp:lastModifiedBy>Vasilchenko, Dmitry (DI SW EBS ENG ANV HLA)</cp:lastModifiedBy>
  <cp:revision>1256</cp:revision>
  <cp:lastPrinted>2019-10-22T14:28:44Z</cp:lastPrinted>
  <dcterms:created xsi:type="dcterms:W3CDTF">2012-05-10T20:45:25Z</dcterms:created>
  <dcterms:modified xsi:type="dcterms:W3CDTF">2022-04-01T08:55:35Z</dcterms:modified>
</cp:coreProperties>
</file>